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288" r:id="rId22"/>
    <p:sldId id="291" r:id="rId23"/>
    <p:sldId id="306" r:id="rId24"/>
    <p:sldId id="294" r:id="rId25"/>
    <p:sldId id="296" r:id="rId26"/>
    <p:sldId id="297" r:id="rId27"/>
    <p:sldId id="298" r:id="rId28"/>
    <p:sldId id="287" r:id="rId29"/>
    <p:sldId id="281" r:id="rId30"/>
    <p:sldId id="279" r:id="rId31"/>
    <p:sldId id="277" r:id="rId32"/>
    <p:sldId id="268"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8"/>
        <p:guide pos="3838"/>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presProps" Target="presProps.xml"  /><Relationship Id="rId35" Type="http://schemas.openxmlformats.org/officeDocument/2006/relationships/viewProps" Target="viewProps.xml"  /><Relationship Id="rId36" Type="http://schemas.openxmlformats.org/officeDocument/2006/relationships/theme" Target="theme/theme1.xml"  /><Relationship Id="rId37"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2025-02-19</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13</a:t>
            </a:fld>
            <a:endParaRPr lang="ko-KR" altLang="en-US"/>
          </a:p>
        </p:txBody>
      </p:sp>
    </p:spTree>
    <p:extLst>
      <p:ext uri="{BB962C8B-B14F-4D97-AF65-F5344CB8AC3E}">
        <p14:creationId xmlns:p14="http://schemas.microsoft.com/office/powerpoint/2010/main" val="213510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gif"  /><Relationship Id="rId4" Type="http://schemas.openxmlformats.org/officeDocument/2006/relationships/image" Target="../media/image24.png"  /><Relationship Id="rId5" Type="http://schemas.openxmlformats.org/officeDocument/2006/relationships/image" Target="../media/image25.jpeg"  /><Relationship Id="rId6" Type="http://schemas.openxmlformats.org/officeDocument/2006/relationships/image" Target="../media/image26.jpeg"  /><Relationship Id="rId7" Type="http://schemas.openxmlformats.org/officeDocument/2006/relationships/image" Target="../media/image27.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1</a:t>
            </a:r>
            <a:r>
              <a:rPr lang="ko-KR" altLang="en-US"/>
              <a:t> </a:t>
            </a:r>
            <a:endParaRPr lang="ko-KR" altLang="en-US"/>
          </a:p>
        </p:txBody>
      </p:sp>
      <p:graphicFrame>
        <p:nvGraphicFramePr>
          <p:cNvPr id="7"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t" anchorCtr="0">
                      <a:spAutoFit/>
                    </a:bodyPr>
                    <a:p>
                      <a:pPr algn="ctr">
                        <a:defRPr/>
                      </a:pPr>
                      <a:r>
                        <a:rPr lang="en-US" altLang="ko-KR"/>
                        <a:t>1</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장전 시간 감소</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a:t>
                      </a:r>
                      <a:r>
                        <a:rPr lang="ko-KR" altLang="en-US" spc="0">
                          <a:solidFill>
                            <a:schemeClr val="dk1"/>
                          </a:solidFill>
                        </a:rPr>
                        <a:t>초 감소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2</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공격속도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3</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장탄수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ex)</a:t>
                      </a:r>
                      <a:r>
                        <a:rPr lang="ko-KR" altLang="en-US" spc="0">
                          <a:solidFill>
                            <a:schemeClr val="dk1"/>
                          </a:solidFill>
                        </a:rPr>
                        <a:t> </a:t>
                      </a:r>
                      <a:r>
                        <a:rPr lang="en-US" altLang="ko-KR" spc="0">
                          <a:solidFill>
                            <a:schemeClr val="dk1"/>
                          </a:solidFill>
                        </a:rPr>
                        <a:t>6/6</a:t>
                      </a:r>
                      <a:r>
                        <a:rPr lang="ko-KR" altLang="en-US" spc="0">
                          <a:solidFill>
                            <a:schemeClr val="dk1"/>
                          </a:solidFill>
                        </a:rPr>
                        <a:t> </a:t>
                      </a:r>
                      <a:r>
                        <a:rPr lang="en-US" altLang="ko-KR" spc="0">
                          <a:solidFill>
                            <a:schemeClr val="dk1"/>
                          </a:solidFill>
                        </a:rPr>
                        <a:t>-&gt;</a:t>
                      </a:r>
                      <a:r>
                        <a:rPr lang="ko-KR" altLang="en-US" spc="0">
                          <a:solidFill>
                            <a:schemeClr val="dk1"/>
                          </a:solidFill>
                        </a:rPr>
                        <a:t> </a:t>
                      </a:r>
                      <a:r>
                        <a:rPr lang="en-US" altLang="ko-KR" spc="0">
                          <a:solidFill>
                            <a:schemeClr val="dk1"/>
                          </a:solidFill>
                        </a:rPr>
                        <a:t>8/8</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4</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5</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사거리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6</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시야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화면 자체가 줌아웃 되는 느낌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7</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이동 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8</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이중 공격</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 확률로 추가공격</a:t>
                      </a:r>
                      <a:r>
                        <a:rPr lang="en-US" altLang="ko-KR" spc="0">
                          <a:solidFill>
                            <a:schemeClr val="dk1"/>
                          </a:solidFill>
                        </a:rPr>
                        <a:t>(</a:t>
                      </a:r>
                      <a:r>
                        <a:rPr lang="ko-KR" altLang="en-US" spc="0">
                          <a:solidFill>
                            <a:schemeClr val="dk1"/>
                          </a:solidFill>
                        </a:rPr>
                        <a:t>탄약은 소모하지 않음</a:t>
                      </a:r>
                      <a:r>
                        <a:rPr lang="en-US" altLang="ko-KR" spc="0">
                          <a:solidFill>
                            <a:schemeClr val="dk1"/>
                          </a:solidFill>
                        </a:rPr>
                        <a:t>)</a:t>
                      </a:r>
                      <a:endParaRPr lang="en-US" altLang="ko-KR"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9</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생명력 흡수</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마리 당 체력 </a:t>
                      </a:r>
                      <a:r>
                        <a:rPr lang="en-US" altLang="ko-KR" spc="0">
                          <a:solidFill>
                            <a:schemeClr val="dk1"/>
                          </a:solidFill>
                        </a:rPr>
                        <a:t>2</a:t>
                      </a:r>
                      <a:r>
                        <a:rPr lang="ko-KR" altLang="en-US" spc="0">
                          <a:solidFill>
                            <a:schemeClr val="dk1"/>
                          </a:solidFill>
                        </a:rPr>
                        <a:t>추가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10</a:t>
                      </a:r>
                      <a:endParaRPr lang="en-US" altLang="ko-KR"/>
                    </a:p>
                  </a:txBody>
                  <a:tcPr marL="91440" marR="91440">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증가</a:t>
                      </a: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최대 체력 </a:t>
                      </a:r>
                      <a:r>
                        <a:rPr lang="en-US" altLang="ko-KR" spc="0">
                          <a:solidFill>
                            <a:schemeClr val="dk1"/>
                          </a:solidFill>
                        </a:rPr>
                        <a:t>10</a:t>
                      </a:r>
                      <a:r>
                        <a:rPr lang="ko-KR" altLang="en-US" spc="0">
                          <a:solidFill>
                            <a:schemeClr val="dk1"/>
                          </a:solidFill>
                        </a:rPr>
                        <a:t>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378641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2</a:t>
            </a:r>
            <a:endParaRPr lang="en-US" altLang="ko-KR"/>
          </a:p>
        </p:txBody>
      </p:sp>
      <p:graphicFrame>
        <p:nvGraphicFramePr>
          <p:cNvPr id="4"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11</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en-US" altLang="ko-KR" spc="0">
                          <a:solidFill>
                            <a:schemeClr val="dk1"/>
                          </a:solidFill>
                        </a:rPr>
                        <a:t>5</a:t>
                      </a:r>
                      <a:r>
                        <a:rPr lang="en-US" altLang="ko-KR"/>
                        <a:t>%</a:t>
                      </a:r>
                      <a:r>
                        <a:rPr lang="ko-KR" altLang="en-US"/>
                        <a:t> 방어력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12</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피해량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피해량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13</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방어력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14</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처치시 공속 증가</a:t>
                      </a:r>
                      <a:r>
                        <a:rPr lang="en-US" altLang="ko-KR" spc="0">
                          <a:solidFill>
                            <a:schemeClr val="dk1"/>
                          </a:solidFill>
                        </a:rPr>
                        <a:t>(</a:t>
                      </a:r>
                      <a:r>
                        <a:rPr lang="ko-KR" altLang="en-US" spc="0">
                          <a:solidFill>
                            <a:schemeClr val="dk1"/>
                          </a:solidFill>
                        </a:rPr>
                        <a:t>최대 </a:t>
                      </a:r>
                      <a:r>
                        <a:rPr lang="en-US" altLang="ko-KR" spc="0">
                          <a:solidFill>
                            <a:schemeClr val="dk1"/>
                          </a:solidFill>
                        </a:rPr>
                        <a:t>30</a:t>
                      </a:r>
                      <a:r>
                        <a:rPr lang="ko-KR" altLang="en-US" spc="0">
                          <a:solidFill>
                            <a:schemeClr val="dk1"/>
                          </a:solidFill>
                        </a:rPr>
                        <a:t>프로</a:t>
                      </a:r>
                      <a:r>
                        <a:rPr lang="en-US" altLang="ko-KR" spc="0">
                          <a:solidFill>
                            <a:schemeClr val="dk1"/>
                          </a:solidFill>
                        </a:rPr>
                        <a:t>)</a:t>
                      </a:r>
                      <a:endParaRPr lang="en-US" altLang="ko-KR"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몬스터 </a:t>
                      </a:r>
                      <a:r>
                        <a:rPr lang="en-US" altLang="ko-KR" spc="0">
                          <a:solidFill>
                            <a:schemeClr val="dk1"/>
                          </a:solidFill>
                        </a:rPr>
                        <a:t>1</a:t>
                      </a:r>
                      <a:r>
                        <a:rPr lang="ko-KR" altLang="en-US" spc="0">
                          <a:solidFill>
                            <a:schemeClr val="dk1"/>
                          </a:solidFill>
                        </a:rPr>
                        <a:t>마리 당 </a:t>
                      </a:r>
                      <a:r>
                        <a:rPr lang="en-US" altLang="ko-KR" spc="0">
                          <a:solidFill>
                            <a:schemeClr val="dk1"/>
                          </a:solidFill>
                        </a:rPr>
                        <a:t>1%</a:t>
                      </a:r>
                      <a:r>
                        <a:rPr lang="ko-KR" altLang="en-US" spc="0">
                          <a:solidFill>
                            <a:schemeClr val="dk1"/>
                          </a:solidFill>
                        </a:rPr>
                        <a:t>씩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15</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a:t>
                      </a:r>
                      <a:r>
                        <a:rPr lang="en-US" altLang="ko-KR" spc="0">
                          <a:solidFill>
                            <a:schemeClr val="dk1"/>
                          </a:solidFill>
                        </a:rPr>
                        <a:t>40%</a:t>
                      </a:r>
                      <a:r>
                        <a:rPr lang="ko-KR" altLang="en-US" spc="0">
                          <a:solidFill>
                            <a:schemeClr val="dk1"/>
                          </a:solidFill>
                        </a:rPr>
                        <a:t> 이하인 적에게 추가 피해</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16</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확률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확률 </a:t>
                      </a:r>
                      <a:r>
                        <a:rPr lang="en-US" altLang="ko-KR" spc="0">
                          <a:solidFill>
                            <a:schemeClr val="dk1"/>
                          </a:solidFill>
                        </a:rPr>
                        <a:t>5</a:t>
                      </a:r>
                      <a:r>
                        <a:rPr lang="en-US" altLang="ko-KR"/>
                        <a:t>%</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17</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데미지 </a:t>
                      </a:r>
                      <a:r>
                        <a:rPr lang="en-US" altLang="ko-KR"/>
                        <a:t>10%</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18</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19</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20</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403657813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317640" y="1217474"/>
          <a:ext cx="11559710" cy="6177316"/>
        </p:xfrm>
        <a:graphic>
          <a:graphicData uri="http://schemas.openxmlformats.org/drawingml/2006/table">
            <a:tbl>
              <a:tblPr firstRow="1" bandRow="1">
                <a:tableStyleId>{D68EC60B-5C72-4F00-A40B-8A06571290DB}</a:tableStyleId>
              </a:tblPr>
              <a:tblGrid>
                <a:gridCol w="2220016"/>
                <a:gridCol w="3192258"/>
                <a:gridCol w="3240405"/>
                <a:gridCol w="2907030"/>
              </a:tblGrid>
              <a:tr h="474372">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62443">
                <a:tc rowSpan="5">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rowSpan="2">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71120">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rowSpan="2">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en-US" altLang="ko-KR"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rowSpan="2">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23897">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rowSpan="2">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tcPr>
                </a:tc>
              </a:tr>
              <a:tr h="1529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rowSpan="2">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rowSpan="2">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300990">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tcPr>
                </a:tc>
              </a:tr>
              <a:tr h="296167">
                <a:tc rowSpan="6">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rowSpan="2">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rowSpan="3">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14265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rowSpan="4">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tcPr>
                </a:tc>
              </a:tr>
              <a:tr h="76423">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rowSpan="2">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vMerge="1">
                  <a:txBody>
                    <a:bodyPr wrap="square">
                      <a:spAutoFit/>
                    </a:bodyPr>
                    <a:p>
                      <a:pPr>
                        <a:defRPr/>
                      </a:pPr>
                      <a:endParaRPr lang="ko-KR" altLang="en-US"/>
                    </a:p>
                  </a:txBody>
                  <a:tcPr marL="91440" marR="91440"/>
                </a:tc>
              </a:tr>
              <a:tr h="367218">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150495">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rowSpan="2">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rowSpan="2">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300990">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tcPr>
                </a:tc>
                <a:tc vMerge="1">
                  <a:txBody>
                    <a:bodyPr wrap="square">
                      <a:spAutoFit/>
                    </a:bodyPr>
                    <a:p>
                      <a:pPr>
                        <a:defRPr/>
                      </a:pPr>
                      <a:endParaRPr lang="ko-KR" altLang="en-US"/>
                    </a:p>
                  </a:txBody>
                  <a:tcPr marL="91440" marR="91440">
                    <a:lnL w="38100" cap="flat" cmpd="sng" algn="ctr">
                      <a:solidFill>
                        <a:schemeClr val="tx1"/>
                      </a:solidFill>
                      <a:prstDash val="solid"/>
                      <a:round/>
                      <a:headEnd w="med" len="med"/>
                      <a:tailEnd w="med" len="med"/>
                    </a:lnL>
                  </a:tcPr>
                </a:tc>
              </a:tr>
              <a:tr h="296167">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520065">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en-US" altLang="ko-KR"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520065">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en-US" altLang="ko-KR"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888503">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a:t>부활 시스템 </a:t>
            </a:r>
            <a:r>
              <a:rPr lang="en-US" altLang="ko-KR"/>
              <a:t>-</a:t>
            </a:r>
            <a:r>
              <a:rPr lang="ko-KR" altLang="en-US"/>
              <a:t> 로그라이크 게임으로써 캐릭터가 사망을 하는 경우 마을에서 부활한다</a:t>
            </a:r>
            <a:r>
              <a:rPr lang="en-US" altLang="ko-KR"/>
              <a:t>.</a:t>
            </a:r>
            <a:endParaRPr lang="en-US" altLang="ko-KR"/>
          </a:p>
          <a:p>
            <a:pPr marL="0" indent="0">
              <a:buNone/>
              <a:defRPr/>
            </a:pPr>
            <a:endParaRPr lang="ko-KR" altLang="en-US"/>
          </a:p>
          <a:p>
            <a:pPr>
              <a:defRPr/>
            </a:pPr>
            <a:r>
              <a:rPr lang="ko-KR" altLang="en-US"/>
              <a:t>환생 시스템 </a:t>
            </a:r>
            <a:r>
              <a:rPr lang="en-US" altLang="ko-KR"/>
              <a:t>-</a:t>
            </a:r>
            <a:r>
              <a:rPr lang="ko-KR" altLang="en-US"/>
              <a:t> 더 이상 레벨을 올릴 수 없는 레벨에 도착하는 경우 선택적으로 환생을 진행할 수 있다</a:t>
            </a:r>
            <a:endParaRPr lang="ko-KR" altLang="en-US"/>
          </a:p>
          <a:p>
            <a:pPr marL="0" indent="0">
              <a:buNone/>
              <a:defRPr/>
            </a:pPr>
            <a:r>
              <a:rPr lang="ko-KR" altLang="en-US"/>
              <a:t>    </a:t>
            </a:r>
            <a:r>
              <a:rPr lang="en-US" altLang="ko-KR"/>
              <a:t>(</a:t>
            </a:r>
            <a:r>
              <a:rPr lang="ko-KR" altLang="en-US"/>
              <a:t>경험치 획등량 </a:t>
            </a:r>
            <a:r>
              <a:rPr lang="en-US" altLang="ko-KR"/>
              <a:t>20%</a:t>
            </a:r>
            <a:r>
              <a:rPr lang="ko-KR" altLang="en-US"/>
              <a:t> 증가</a:t>
            </a:r>
            <a:r>
              <a:rPr lang="en-US" altLang="ko-KR"/>
              <a:t>,</a:t>
            </a:r>
            <a:r>
              <a:rPr lang="ko-KR" altLang="en-US"/>
              <a:t> 올스탯 </a:t>
            </a:r>
            <a:r>
              <a:rPr lang="en-US" altLang="ko-KR"/>
              <a:t>5%</a:t>
            </a:r>
            <a:r>
              <a:rPr lang="ko-KR" altLang="en-US"/>
              <a:t> 증가</a:t>
            </a:r>
            <a:r>
              <a:rPr lang="en-US" altLang="ko-KR"/>
              <a:t>)</a:t>
            </a:r>
            <a:r>
              <a:rPr lang="ko-KR" altLang="en-US"/>
              <a:t> </a:t>
            </a:r>
            <a:endParaRPr lang="ko-KR" altLang="en-US"/>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16" name="제목 1"/>
          <p:cNvSpPr>
            <a:spLocks noGrp="1"/>
          </p:cNvSpPr>
          <p:nvPr/>
        </p:nvSpPr>
        <p:spPr>
          <a:xfrm>
            <a:off x="5581651" y="337886"/>
            <a:ext cx="1012659" cy="426118"/>
          </a:xfrm>
          <a:prstGeom prst="rect">
            <a:avLst/>
          </a:prstGeom>
        </p:spPr>
        <p:txBody>
          <a:bodyPr vert="horz" lIns="91440" tIns="45720" rIns="91440" bIns="45720" anchor="ctr">
            <a:noAutofit/>
          </a:bodyPr>
          <a:p>
            <a:pPr marL="0" indent="0">
              <a:buNone/>
              <a:defRPr/>
            </a:pPr>
            <a:r>
              <a:rPr lang="ko-KR" altLang="en-US" sz="1500" b="1"/>
              <a:t>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7" name="제목 1"/>
          <p:cNvSpPr>
            <a:spLocks noGrp="1"/>
          </p:cNvSpPr>
          <p:nvPr/>
        </p:nvSpPr>
        <p:spPr>
          <a:xfrm>
            <a:off x="7110913" y="1302836"/>
            <a:ext cx="1190122" cy="423110"/>
          </a:xfrm>
          <a:prstGeom prst="rect">
            <a:avLst/>
          </a:prstGeom>
        </p:spPr>
        <p:txBody>
          <a:bodyPr vert="horz" lIns="91440" tIns="45720" rIns="91440" bIns="45720" anchor="ctr">
            <a:noAutofit/>
          </a:bodyPr>
          <a:p>
            <a:pPr marL="0" indent="0">
              <a:buNone/>
              <a:defRPr/>
            </a:pPr>
            <a:r>
              <a:rPr lang="ko-KR" altLang="en-US" sz="1500" b="1"/>
              <a:t>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8" name="제목 1"/>
          <p:cNvSpPr>
            <a:spLocks noGrp="1"/>
          </p:cNvSpPr>
          <p:nvPr/>
        </p:nvSpPr>
        <p:spPr>
          <a:xfrm>
            <a:off x="2734681" y="2528887"/>
            <a:ext cx="2734174" cy="343401"/>
          </a:xfrm>
          <a:prstGeom prst="rect">
            <a:avLst/>
          </a:prstGeom>
        </p:spPr>
        <p:txBody>
          <a:bodyPr vert="horz" lIns="91440" tIns="45720" rIns="91440" bIns="45720" anchor="ctr">
            <a:noAutofit/>
          </a:bodyPr>
          <a:p>
            <a:pPr marL="0" indent="0">
              <a:buNone/>
              <a:defRPr/>
            </a:pPr>
            <a:r>
              <a:rPr lang="ko-KR" altLang="en-US" sz="1500" b="1"/>
              <a:t>체력이 낮을수록 피해량 증가</a:t>
            </a:r>
            <a:endParaRPr lang="ko-KR" altLang="en-US" sz="1500" b="1"/>
          </a:p>
          <a:p>
            <a:pPr marL="0" indent="0">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0" name="제목 1"/>
          <p:cNvSpPr>
            <a:spLocks noGrp="1"/>
          </p:cNvSpPr>
          <p:nvPr/>
        </p:nvSpPr>
        <p:spPr>
          <a:xfrm>
            <a:off x="2742199" y="1484312"/>
            <a:ext cx="2745706" cy="426118"/>
          </a:xfrm>
          <a:prstGeom prst="rect">
            <a:avLst/>
          </a:prstGeom>
        </p:spPr>
        <p:txBody>
          <a:bodyPr vert="horz" lIns="91440" tIns="45720" rIns="91440" bIns="45720" anchor="ctr">
            <a:noAutofit/>
          </a:bodyPr>
          <a:p>
            <a:pPr marL="0" indent="0">
              <a:buNone/>
              <a:defRPr/>
            </a:pPr>
            <a:r>
              <a:rPr lang="ko-KR" altLang="en-US" sz="1500" b="1"/>
              <a:t>체력이 낮을수록 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1" name="제목 1"/>
          <p:cNvSpPr>
            <a:spLocks noGrp="1"/>
          </p:cNvSpPr>
          <p:nvPr/>
        </p:nvSpPr>
        <p:spPr>
          <a:xfrm>
            <a:off x="6294269" y="2398545"/>
            <a:ext cx="3365833" cy="426118"/>
          </a:xfrm>
          <a:prstGeom prst="rect">
            <a:avLst/>
          </a:prstGeom>
        </p:spPr>
        <p:txBody>
          <a:bodyPr vert="horz" lIns="91440" tIns="45720" rIns="91440" bIns="45720" anchor="ctr">
            <a:noAutofit/>
          </a:bodyPr>
          <a:p>
            <a:pPr marL="0" indent="0">
              <a:buNone/>
              <a:defRPr/>
            </a:pPr>
            <a:r>
              <a:rPr lang="ko-KR" altLang="en-US" sz="1500" b="1"/>
              <a:t>체력 </a:t>
            </a:r>
            <a:r>
              <a:rPr lang="en-US" altLang="ko-KR" sz="1500" b="1"/>
              <a:t>40</a:t>
            </a:r>
            <a:r>
              <a:rPr lang="ko-KR" altLang="en-US" sz="1500" b="1"/>
              <a:t>퍼 이하인 적에게 피해량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5" name="제목 1"/>
          <p:cNvSpPr>
            <a:spLocks noGrp="1"/>
          </p:cNvSpPr>
          <p:nvPr/>
        </p:nvSpPr>
        <p:spPr>
          <a:xfrm>
            <a:off x="3341272" y="3215940"/>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대쉬 거리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p:nvPr/>
        </p:nvCxnSpPr>
        <p:spPr>
          <a:xfrm rot="10800000" flipV="1">
            <a:off x="4551947" y="980074"/>
            <a:ext cx="1544053" cy="322761"/>
          </a:xfrm>
          <a:prstGeom prst="straightConnector1">
            <a:avLst/>
          </a:prstGeom>
          <a:noFill/>
          <a:ln w="12700" cap="flat" cmpd="sng" algn="ctr">
            <a:solidFill>
              <a:srgbClr val="5e81d9">
                <a:alpha val="100000"/>
              </a:srgbClr>
            </a:solidFill>
            <a:prstDash val="solid"/>
            <a:tailEnd type="arrow"/>
          </a:ln>
        </p:spPr>
      </p:cxnSp>
      <p:cxnSp>
        <p:nvCxnSpPr>
          <p:cNvPr id="29" name=""/>
          <p:cNvCxnSpPr>
            <a:endCxn id="17" idx="0"/>
          </p:cNvCxnSpPr>
          <p:nvPr/>
        </p:nvCxnSpPr>
        <p:spPr>
          <a:xfrm>
            <a:off x="6096000" y="980073"/>
            <a:ext cx="1609974" cy="322763"/>
          </a:xfrm>
          <a:prstGeom prst="straightConnector1">
            <a:avLst/>
          </a:prstGeom>
          <a:noFill/>
          <a:ln w="12700" cap="flat" cmpd="sng" algn="ctr">
            <a:solidFill>
              <a:srgbClr val="5e81d9">
                <a:alpha val="100000"/>
              </a:srgbClr>
            </a:solidFill>
            <a:prstDash val="solid"/>
            <a:tailEnd type="arrow"/>
          </a:ln>
        </p:spPr>
      </p:cxnSp>
      <p:cxnSp>
        <p:nvCxnSpPr>
          <p:cNvPr id="30" name=""/>
          <p:cNvCxnSpPr>
            <a:stCxn id="20" idx="2"/>
          </p:cNvCxnSpPr>
          <p:nvPr/>
        </p:nvCxnSpPr>
        <p:spPr>
          <a:xfrm rot="5400000">
            <a:off x="3864353" y="2147846"/>
            <a:ext cx="488114" cy="132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
          <p:cNvCxnSpPr/>
          <p:nvPr/>
        </p:nvCxnSpPr>
        <p:spPr>
          <a:xfrm rot="5400000">
            <a:off x="7596148" y="2147846"/>
            <a:ext cx="488114" cy="13284"/>
          </a:xfrm>
          <a:prstGeom prst="straightConnector1">
            <a:avLst/>
          </a:prstGeom>
          <a:noFill/>
          <a:ln w="12700" cap="flat" cmpd="sng" algn="ctr">
            <a:solidFill>
              <a:srgbClr val="5e81d9">
                <a:alpha val="100000"/>
              </a:srgbClr>
            </a:solidFill>
            <a:prstDash val="solid"/>
            <a:tailEnd type="arrow"/>
          </a:ln>
        </p:spPr>
      </p:cxnSp>
      <p:cxnSp>
        <p:nvCxnSpPr>
          <p:cNvPr id="32" name=""/>
          <p:cNvCxnSpPr/>
          <p:nvPr/>
        </p:nvCxnSpPr>
        <p:spPr>
          <a:xfrm rot="5400000">
            <a:off x="3851069" y="3178301"/>
            <a:ext cx="488114" cy="13284"/>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12821068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8336129" y="494213"/>
            <a:ext cx="1520991" cy="426118"/>
          </a:xfrm>
        </p:spPr>
        <p:txBody>
          <a:bodyPr>
            <a:noAutofit/>
          </a:bodyPr>
          <a:p>
            <a:pPr marL="0" indent="0">
              <a:buNone/>
              <a:defRPr/>
            </a:pPr>
            <a:r>
              <a:rPr lang="ko-KR" altLang="en-US" sz="1500" b="1"/>
              <a:t>장전시간 감소</a:t>
            </a:r>
            <a:r>
              <a:rPr lang="ko-KR" altLang="en-US" sz="4700" b="1"/>
              <a:t> </a:t>
            </a:r>
            <a:endParaRPr lang="ko-KR" altLang="en-US" sz="4700" b="1"/>
          </a:p>
        </p:txBody>
      </p:sp>
      <p:sp>
        <p:nvSpPr>
          <p:cNvPr id="7" name="제목 1"/>
          <p:cNvSpPr>
            <a:spLocks noGrp="1"/>
          </p:cNvSpPr>
          <p:nvPr/>
        </p:nvSpPr>
        <p:spPr>
          <a:xfrm>
            <a:off x="1324857" y="1446713"/>
            <a:ext cx="1520991" cy="426118"/>
          </a:xfrm>
          <a:prstGeom prst="rect">
            <a:avLst/>
          </a:prstGeom>
        </p:spPr>
        <p:txBody>
          <a:bodyPr vert="horz" lIns="91440" tIns="45720" rIns="91440" bIns="45720" anchor="ctr">
            <a:noAutofit/>
          </a:bodyPr>
          <a:p>
            <a:pPr marL="0" indent="0">
              <a:buNone/>
              <a:defRPr/>
            </a:pPr>
            <a:r>
              <a:rPr lang="ko-KR" altLang="en-US" sz="1500" b="1"/>
              <a:t>공격속도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8" name="제목 1"/>
          <p:cNvSpPr>
            <a:spLocks noGrp="1"/>
          </p:cNvSpPr>
          <p:nvPr/>
        </p:nvSpPr>
        <p:spPr>
          <a:xfrm>
            <a:off x="7443286" y="1427663"/>
            <a:ext cx="1454567" cy="426118"/>
          </a:xfrm>
          <a:prstGeom prst="rect">
            <a:avLst/>
          </a:prstGeom>
        </p:spPr>
        <p:txBody>
          <a:bodyPr vert="horz" lIns="91440" tIns="45720" rIns="91440" bIns="45720" anchor="ctr">
            <a:noAutofit/>
          </a:bodyPr>
          <a:p>
            <a:pPr marL="0" indent="0">
              <a:buNone/>
              <a:defRPr/>
            </a:pPr>
            <a:r>
              <a:rPr lang="ko-KR" altLang="en-US" sz="1500" b="1"/>
              <a:t>장탄수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9" name="제목 1"/>
          <p:cNvSpPr>
            <a:spLocks noGrp="1"/>
          </p:cNvSpPr>
          <p:nvPr/>
        </p:nvSpPr>
        <p:spPr>
          <a:xfrm>
            <a:off x="2290514" y="494213"/>
            <a:ext cx="1408194" cy="426118"/>
          </a:xfrm>
          <a:prstGeom prst="rect">
            <a:avLst/>
          </a:prstGeom>
        </p:spPr>
        <p:txBody>
          <a:bodyPr vert="horz" lIns="91440" tIns="45720" rIns="91440" bIns="45720" anchor="ctr">
            <a:noAutofit/>
          </a:bodyPr>
          <a:p>
            <a:pPr marL="0" indent="0">
              <a:buNone/>
              <a:defRPr/>
            </a:pPr>
            <a:r>
              <a:rPr lang="ko-KR" altLang="en-US" sz="1500" b="1"/>
              <a:t>데미지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0" name="제목 1"/>
          <p:cNvSpPr>
            <a:spLocks noGrp="1"/>
          </p:cNvSpPr>
          <p:nvPr/>
        </p:nvSpPr>
        <p:spPr>
          <a:xfrm>
            <a:off x="9512966" y="3292140"/>
            <a:ext cx="1520991" cy="426118"/>
          </a:xfrm>
          <a:prstGeom prst="rect">
            <a:avLst/>
          </a:prstGeom>
        </p:spPr>
        <p:txBody>
          <a:bodyPr vert="horz" lIns="91440" tIns="45720" rIns="91440" bIns="45720" anchor="ctr">
            <a:noAutofit/>
          </a:bodyPr>
          <a:p>
            <a:pPr marL="0" indent="0">
              <a:buNone/>
              <a:defRPr/>
            </a:pPr>
            <a:r>
              <a:rPr lang="ko-KR" altLang="en-US" sz="1500" b="1"/>
              <a:t>사거리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2" name="제목 1"/>
          <p:cNvSpPr>
            <a:spLocks noGrp="1"/>
          </p:cNvSpPr>
          <p:nvPr/>
        </p:nvSpPr>
        <p:spPr>
          <a:xfrm>
            <a:off x="9512966" y="1427663"/>
            <a:ext cx="1118432" cy="426118"/>
          </a:xfrm>
          <a:prstGeom prst="rect">
            <a:avLst/>
          </a:prstGeom>
        </p:spPr>
        <p:txBody>
          <a:bodyPr vert="horz" lIns="91440" tIns="45720" rIns="91440" bIns="45720" anchor="ctr">
            <a:noAutofit/>
          </a:bodyPr>
          <a:p>
            <a:pPr marL="0" indent="0">
              <a:buNone/>
              <a:defRPr/>
            </a:pPr>
            <a:r>
              <a:rPr lang="ko-KR" altLang="en-US" sz="1500" b="1"/>
              <a:t>시야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4" name="제목 1"/>
          <p:cNvSpPr>
            <a:spLocks noGrp="1"/>
          </p:cNvSpPr>
          <p:nvPr/>
        </p:nvSpPr>
        <p:spPr>
          <a:xfrm>
            <a:off x="2403311" y="3273090"/>
            <a:ext cx="1069806" cy="426118"/>
          </a:xfrm>
          <a:prstGeom prst="rect">
            <a:avLst/>
          </a:prstGeom>
        </p:spPr>
        <p:txBody>
          <a:bodyPr vert="horz" lIns="91440" tIns="45720" rIns="91440" bIns="45720" anchor="ctr">
            <a:noAutofit/>
          </a:bodyPr>
          <a:p>
            <a:pPr marL="0" indent="0">
              <a:buNone/>
              <a:defRPr/>
            </a:pPr>
            <a:r>
              <a:rPr lang="ko-KR" altLang="en-US" sz="1500" b="1"/>
              <a:t>이중 공격</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5" name="제목 1"/>
          <p:cNvSpPr>
            <a:spLocks noGrp="1"/>
          </p:cNvSpPr>
          <p:nvPr/>
        </p:nvSpPr>
        <p:spPr>
          <a:xfrm>
            <a:off x="2290514" y="2441909"/>
            <a:ext cx="1295398" cy="426118"/>
          </a:xfrm>
          <a:prstGeom prst="rect">
            <a:avLst/>
          </a:prstGeom>
        </p:spPr>
        <p:txBody>
          <a:bodyPr vert="horz" lIns="91440" tIns="45720" rIns="91440" bIns="45720" anchor="ctr">
            <a:noAutofit/>
          </a:bodyPr>
          <a:p>
            <a:pPr marL="0" indent="0">
              <a:buNone/>
              <a:defRPr/>
            </a:pPr>
            <a:r>
              <a:rPr lang="ko-KR" altLang="en-US" sz="1500" b="1"/>
              <a:t>생명력 흡수</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2" name="제목 1"/>
          <p:cNvSpPr>
            <a:spLocks noGrp="1"/>
          </p:cNvSpPr>
          <p:nvPr/>
        </p:nvSpPr>
        <p:spPr>
          <a:xfrm>
            <a:off x="2882566" y="1507960"/>
            <a:ext cx="1632286" cy="576512"/>
          </a:xfrm>
          <a:prstGeom prst="rect">
            <a:avLst/>
          </a:prstGeom>
        </p:spPr>
        <p:txBody>
          <a:bodyPr vert="horz" lIns="91440" tIns="45720" rIns="91440" bIns="45720" anchor="ctr">
            <a:noAutofit/>
          </a:bodyPr>
          <a:p>
            <a:pPr marL="0" indent="0">
              <a:buNone/>
              <a:defRPr/>
            </a:pPr>
            <a:r>
              <a:rPr lang="ko-KR" altLang="en-US" sz="1500" b="1"/>
              <a:t>처치시 공속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3" name="제목 1"/>
          <p:cNvSpPr>
            <a:spLocks noGrp="1"/>
          </p:cNvSpPr>
          <p:nvPr/>
        </p:nvSpPr>
        <p:spPr>
          <a:xfrm>
            <a:off x="9172071" y="2370721"/>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원거리 데미지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4" name="제목 1"/>
          <p:cNvSpPr>
            <a:spLocks noGrp="1"/>
          </p:cNvSpPr>
          <p:nvPr/>
        </p:nvSpPr>
        <p:spPr>
          <a:xfrm>
            <a:off x="7149013" y="3292140"/>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적 처치시 탄약 장전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7" name="제목 1"/>
          <p:cNvSpPr>
            <a:spLocks noGrp="1"/>
          </p:cNvSpPr>
          <p:nvPr/>
        </p:nvSpPr>
        <p:spPr>
          <a:xfrm>
            <a:off x="7395661" y="2370721"/>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이동속도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a:endCxn id="7" idx="0"/>
          </p:cNvCxnSpPr>
          <p:nvPr/>
        </p:nvCxnSpPr>
        <p:spPr>
          <a:xfrm rot="10800000" flipV="1">
            <a:off x="2085352" y="1104901"/>
            <a:ext cx="760496" cy="341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
          <p:cNvCxnSpPr>
            <a:endCxn id="22" idx="0"/>
          </p:cNvCxnSpPr>
          <p:nvPr/>
        </p:nvCxnSpPr>
        <p:spPr>
          <a:xfrm>
            <a:off x="2845849" y="1104901"/>
            <a:ext cx="852860" cy="403059"/>
          </a:xfrm>
          <a:prstGeom prst="straightConnector1">
            <a:avLst/>
          </a:prstGeom>
          <a:noFill/>
          <a:ln w="12700" cap="flat" cmpd="sng" algn="ctr">
            <a:solidFill>
              <a:srgbClr val="5e81d9">
                <a:alpha val="100000"/>
              </a:srgbClr>
            </a:solidFill>
            <a:prstDash val="solid"/>
            <a:tailEnd type="arrow"/>
          </a:ln>
        </p:spPr>
      </p:cxnSp>
      <p:cxnSp>
        <p:nvCxnSpPr>
          <p:cNvPr id="32" name=""/>
          <p:cNvCxnSpPr>
            <a:endCxn id="15" idx="0"/>
          </p:cNvCxnSpPr>
          <p:nvPr/>
        </p:nvCxnSpPr>
        <p:spPr>
          <a:xfrm>
            <a:off x="2029706" y="2027321"/>
            <a:ext cx="908508" cy="414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
          <p:cNvCxnSpPr>
            <a:endCxn id="15" idx="0"/>
          </p:cNvCxnSpPr>
          <p:nvPr/>
        </p:nvCxnSpPr>
        <p:spPr>
          <a:xfrm rot="10800000" flipV="1">
            <a:off x="2938214" y="2027322"/>
            <a:ext cx="760497" cy="414587"/>
          </a:xfrm>
          <a:prstGeom prst="straightConnector1">
            <a:avLst/>
          </a:prstGeom>
          <a:noFill/>
          <a:ln w="12700" cap="flat" cmpd="sng" algn="ctr">
            <a:solidFill>
              <a:srgbClr val="5e81d9">
                <a:alpha val="100000"/>
              </a:srgbClr>
            </a:solidFill>
            <a:prstDash val="solid"/>
            <a:tailEnd type="arrow"/>
          </a:ln>
        </p:spPr>
      </p:cxnSp>
      <p:cxnSp>
        <p:nvCxnSpPr>
          <p:cNvPr id="34" name=""/>
          <p:cNvCxnSpPr/>
          <p:nvPr/>
        </p:nvCxnSpPr>
        <p:spPr>
          <a:xfrm rot="16200000" flipH="1" flipV="1">
            <a:off x="7872662" y="2234615"/>
            <a:ext cx="414586" cy="0"/>
          </a:xfrm>
          <a:prstGeom prst="straightConnector1">
            <a:avLst/>
          </a:prstGeom>
          <a:noFill/>
          <a:ln w="12700" cap="flat" cmpd="sng" algn="ctr">
            <a:solidFill>
              <a:srgbClr val="5e81d9">
                <a:alpha val="100000"/>
              </a:srgbClr>
            </a:solidFill>
            <a:prstDash val="solid"/>
            <a:tailEnd type="arrow"/>
          </a:ln>
        </p:spPr>
      </p:cxnSp>
      <p:cxnSp>
        <p:nvCxnSpPr>
          <p:cNvPr id="35" name=""/>
          <p:cNvCxnSpPr/>
          <p:nvPr/>
        </p:nvCxnSpPr>
        <p:spPr>
          <a:xfrm rot="16200000" flipH="1" flipV="1">
            <a:off x="9864889" y="2234615"/>
            <a:ext cx="414586" cy="0"/>
          </a:xfrm>
          <a:prstGeom prst="straightConnector1">
            <a:avLst/>
          </a:prstGeom>
          <a:noFill/>
          <a:ln w="12700" cap="flat" cmpd="sng" algn="ctr">
            <a:solidFill>
              <a:srgbClr val="5e81d9">
                <a:alpha val="100000"/>
              </a:srgbClr>
            </a:solidFill>
            <a:prstDash val="solid"/>
            <a:tailEnd type="arrow"/>
          </a:ln>
        </p:spPr>
      </p:cxnSp>
      <p:cxnSp>
        <p:nvCxnSpPr>
          <p:cNvPr id="36" name=""/>
          <p:cNvCxnSpPr/>
          <p:nvPr/>
        </p:nvCxnSpPr>
        <p:spPr>
          <a:xfrm rot="16200000" flipH="1" flipV="1">
            <a:off x="7872662" y="3278856"/>
            <a:ext cx="414586" cy="0"/>
          </a:xfrm>
          <a:prstGeom prst="straightConnector1">
            <a:avLst/>
          </a:prstGeom>
          <a:noFill/>
          <a:ln w="12700" cap="flat" cmpd="sng" algn="ctr">
            <a:solidFill>
              <a:srgbClr val="5e81d9">
                <a:alpha val="100000"/>
              </a:srgbClr>
            </a:solidFill>
            <a:prstDash val="solid"/>
            <a:tailEnd type="arrow"/>
          </a:ln>
        </p:spPr>
      </p:cxnSp>
      <p:cxnSp>
        <p:nvCxnSpPr>
          <p:cNvPr id="37" name=""/>
          <p:cNvCxnSpPr/>
          <p:nvPr/>
        </p:nvCxnSpPr>
        <p:spPr>
          <a:xfrm rot="16200000" flipH="1" flipV="1">
            <a:off x="9895721" y="3278856"/>
            <a:ext cx="414586" cy="0"/>
          </a:xfrm>
          <a:prstGeom prst="straightConnector1">
            <a:avLst/>
          </a:prstGeom>
          <a:noFill/>
          <a:ln w="12700" cap="flat" cmpd="sng" algn="ctr">
            <a:solidFill>
              <a:srgbClr val="5e81d9">
                <a:alpha val="100000"/>
              </a:srgbClr>
            </a:solidFill>
            <a:prstDash val="solid"/>
            <a:tailEnd type="arrow"/>
          </a:ln>
        </p:spPr>
      </p:cxnSp>
      <p:cxnSp>
        <p:nvCxnSpPr>
          <p:cNvPr id="38" name=""/>
          <p:cNvCxnSpPr/>
          <p:nvPr/>
        </p:nvCxnSpPr>
        <p:spPr>
          <a:xfrm rot="10800000" flipV="1">
            <a:off x="8541290" y="1104901"/>
            <a:ext cx="555334" cy="322762"/>
          </a:xfrm>
          <a:prstGeom prst="straightConnector1">
            <a:avLst/>
          </a:prstGeom>
          <a:noFill/>
          <a:ln w="12700" cap="flat" cmpd="sng" algn="ctr">
            <a:solidFill>
              <a:srgbClr val="5e81d9">
                <a:alpha val="100000"/>
              </a:srgbClr>
            </a:solidFill>
            <a:prstDash val="solid"/>
            <a:tailEnd type="arrow"/>
          </a:ln>
        </p:spPr>
      </p:cxnSp>
      <p:cxnSp>
        <p:nvCxnSpPr>
          <p:cNvPr id="39" name=""/>
          <p:cNvCxnSpPr/>
          <p:nvPr/>
        </p:nvCxnSpPr>
        <p:spPr>
          <a:xfrm>
            <a:off x="9096624" y="1104901"/>
            <a:ext cx="573124" cy="322762"/>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307663897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1e7452"/>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3" name=""/>
          <p:cNvPicPr>
            <a:picLocks noGrp="1" noChangeAspect="1"/>
          </p:cNvPicPr>
          <p:nvPr>
            <p:ph idx="1"/>
          </p:nvPr>
        </p:nvPicPr>
        <p:blipFill rotWithShape="1">
          <a:blip r:embed="rId2"/>
          <a:stretch>
            <a:fillRect/>
          </a:stretch>
        </p:blipFill>
        <p:spPr>
          <a:xfrm>
            <a:off x="4423873" y="1600200"/>
            <a:ext cx="3344249"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728</ep:Words>
  <ep:PresentationFormat>화면 슬라이드 쇼(4:3)</ep:PresentationFormat>
  <ep:Paragraphs>159</ep:Paragraphs>
  <ep:Slides>31</ep:Slides>
  <ep:Notes>3</ep:Notes>
  <ep:TotalTime>0</ep:TotalTime>
  <ep:HiddenSlides>0</ep:HiddenSlides>
  <ep:MMClips>0</ep:MMClips>
  <ep:HeadingPairs>
    <vt:vector size="4" baseType="variant">
      <vt:variant>
        <vt:lpstr>테마</vt:lpstr>
      </vt:variant>
      <vt:variant>
        <vt:i4>1</vt:i4>
      </vt:variant>
      <vt:variant>
        <vt:lpstr>슬라이드 제목</vt:lpstr>
      </vt:variant>
      <vt:variant>
        <vt:i4>31</vt:i4>
      </vt:variant>
    </vt:vector>
  </ep:HeadingPairs>
  <ep:TitlesOfParts>
    <vt:vector size="32"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공용 특성 1</vt:lpstr>
      <vt:lpstr>공용 특성 2</vt:lpstr>
      <vt:lpstr>특성</vt:lpstr>
      <vt:lpstr>근거리 &amp; 원거리 무기</vt:lpstr>
      <vt:lpstr>전설 아이템</vt:lpstr>
      <vt:lpstr>버프 시스템</vt:lpstr>
      <vt:lpstr>디버프 시스템</vt:lpstr>
      <vt:lpstr>부활/환생 시스템</vt:lpstr>
      <vt:lpstr>슬라이드 28</vt:lpstr>
      <vt:lpstr>장전시간 감소</vt:lpstr>
      <vt:lpstr>애니메이션 프레임</vt:lpstr>
      <vt:lpstr>슬라이드 31</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2025-02-23T08:35:01.375</dcterms:modified>
  <cp:revision>378</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